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57" r:id="rId3"/>
    <p:sldId id="262" r:id="rId4"/>
    <p:sldId id="258" r:id="rId5"/>
    <p:sldId id="263" r:id="rId6"/>
    <p:sldId id="259" r:id="rId7"/>
    <p:sldId id="261" r:id="rId8"/>
    <p:sldId id="265" r:id="rId9"/>
    <p:sldId id="266" r:id="rId10"/>
    <p:sldId id="269" r:id="rId11"/>
    <p:sldId id="270" r:id="rId12"/>
    <p:sldId id="268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CC"/>
    <a:srgbClr val="CCECFF"/>
    <a:srgbClr val="AFAFFF"/>
    <a:srgbClr val="99CCFF"/>
    <a:srgbClr val="FF3300"/>
    <a:srgbClr val="FFFF00"/>
    <a:srgbClr val="CCCCFF"/>
    <a:srgbClr val="0000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1D2EF4-9101-4BA5-A2CA-5CE1207AD225}" type="datetimeFigureOut">
              <a:rPr lang="ru-RU" smtClean="0"/>
              <a:pPr>
                <a:defRPr/>
              </a:pPr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5DA8B2-6A19-450B-A041-7944C73B96A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385EAB-A390-4874-8AC2-D38680515826}" type="datetimeFigureOut">
              <a:rPr lang="ru-RU" smtClean="0"/>
              <a:pPr>
                <a:defRPr/>
              </a:pPr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C8DA5-625D-4620-B8D9-88B4A00DA4A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6E226D-66D4-44D9-89A9-36527DDBC32E}" type="datetimeFigureOut">
              <a:rPr lang="ru-RU" smtClean="0"/>
              <a:pPr>
                <a:defRPr/>
              </a:pPr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425D89-4233-4CC0-B65D-3222990228A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EEE421-6E0F-4B27-8C38-0518581A29ED}" type="datetimeFigureOut">
              <a:rPr lang="ru-RU" smtClean="0"/>
              <a:pPr>
                <a:defRPr/>
              </a:pPr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0D5603-35D3-4992-B0B7-0CB4B989BA4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A05218-96BD-493E-9ACF-433765D4B18F}" type="datetimeFigureOut">
              <a:rPr lang="ru-RU" smtClean="0"/>
              <a:pPr>
                <a:defRPr/>
              </a:pPr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2CF958-2309-46BB-B9C3-999DA999089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6053A4-C460-4A30-B341-9DE4655DEDEF}" type="datetimeFigureOut">
              <a:rPr lang="ru-RU" smtClean="0"/>
              <a:pPr>
                <a:defRPr/>
              </a:pPr>
              <a:t>19.04.2016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34AFF1-333B-4B37-B7EE-5146D258CA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527D96-CD23-449E-BBD5-8F4B8906C4FA}" type="datetimeFigureOut">
              <a:rPr lang="ru-RU" smtClean="0"/>
              <a:pPr>
                <a:defRPr/>
              </a:pPr>
              <a:t>19.04.2016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3EE567-EA30-4295-8469-2E0D1753261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F4592E-B0DA-4D06-867E-2A83DD46949A}" type="datetimeFigureOut">
              <a:rPr lang="ru-RU" smtClean="0"/>
              <a:pPr>
                <a:defRPr/>
              </a:pPr>
              <a:t>19.04.2016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5518B6-7C0F-4FC6-B828-E0391913A07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1177F1-078A-4724-9146-9CF27811539E}" type="datetimeFigureOut">
              <a:rPr lang="ru-RU" smtClean="0"/>
              <a:pPr>
                <a:defRPr/>
              </a:pPr>
              <a:t>19.04.2016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18F8-A5CA-48D4-A23B-E3DDF8E9807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763C61-0205-48EA-B7A1-D57685191ECD}" type="datetimeFigureOut">
              <a:rPr lang="ru-RU" smtClean="0"/>
              <a:pPr>
                <a:defRPr/>
              </a:pPr>
              <a:t>19.04.2016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8B630B-2C84-45A2-AD7D-E2302C98891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D9C032-29EA-472A-9574-A8989D78FB65}" type="datetimeFigureOut">
              <a:rPr lang="ru-RU" smtClean="0"/>
              <a:pPr>
                <a:defRPr/>
              </a:pPr>
              <a:t>19.04.2016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AF5623-C4D4-4A3A-8B8F-C87A8BFC134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2FC935C-F909-4D95-8BBA-C95638A41C8B}" type="datetimeFigureOut">
              <a:rPr lang="ru-RU" smtClean="0"/>
              <a:pPr>
                <a:defRPr/>
              </a:pPr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F81C216-DC83-4C68-986A-718A671B9EA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yadi.sk/d/t6dkm_QNTuPnj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Box 4"/>
          <p:cNvSpPr txBox="1">
            <a:spLocks noChangeArrowheads="1"/>
          </p:cNvSpPr>
          <p:nvPr/>
        </p:nvSpPr>
        <p:spPr bwMode="auto">
          <a:xfrm>
            <a:off x="0" y="2143116"/>
            <a:ext cx="91440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latin typeface="Arial" pitchFamily="34" charset="0"/>
                <a:cs typeface="Arial" pitchFamily="34" charset="0"/>
              </a:rPr>
              <a:t>Тема 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урока 1.4.  </a:t>
            </a:r>
          </a:p>
          <a:p>
            <a:pPr algn="ctr"/>
            <a:r>
              <a:rPr lang="ru-RU" sz="4400" b="1" dirty="0" smtClean="0">
                <a:latin typeface="Arial" pitchFamily="34" charset="0"/>
                <a:cs typeface="Arial" pitchFamily="34" charset="0"/>
              </a:rPr>
              <a:t>Пособия для ребенка инвалида </a:t>
            </a:r>
          </a:p>
          <a:p>
            <a:pPr algn="ctr"/>
            <a:r>
              <a:rPr lang="ru-RU" sz="4400" b="1" dirty="0" smtClean="0">
                <a:latin typeface="Arial" pitchFamily="34" charset="0"/>
                <a:cs typeface="Arial" pitchFamily="34" charset="0"/>
              </a:rPr>
              <a:t>и его семьи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Text Box 7"/>
          <p:cNvSpPr txBox="1">
            <a:spLocks noChangeArrowheads="1"/>
          </p:cNvSpPr>
          <p:nvPr/>
        </p:nvSpPr>
        <p:spPr bwMode="auto">
          <a:xfrm>
            <a:off x="107504" y="5949280"/>
            <a:ext cx="889365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latin typeface="Arial" pitchFamily="34" charset="0"/>
                <a:cs typeface="Arial" pitchFamily="34" charset="0"/>
              </a:rPr>
              <a:t>Пособия по инвалидности в РФ</a:t>
            </a:r>
          </a:p>
        </p:txBody>
      </p:sp>
      <p:sp>
        <p:nvSpPr>
          <p:cNvPr id="8" name="Лента лицом вверх 7"/>
          <p:cNvSpPr/>
          <p:nvPr/>
        </p:nvSpPr>
        <p:spPr>
          <a:xfrm>
            <a:off x="285720" y="152020"/>
            <a:ext cx="8572560" cy="1476780"/>
          </a:xfrm>
          <a:prstGeom prst="ribbon2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Город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Государственная поддержка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16222"/>
            <a:ext cx="9144000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Порядок получения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льготы по оплате жилого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помещения и коммунальных услуг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1. Подготовить необходимые документы: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ксерокопии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паспортов всех членов семьи;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4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справку </a:t>
            </a:r>
            <a:r>
              <a:rPr kumimoji="0" lang="ru-RU" sz="24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 составе семьи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(получить в МФЦ);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ксерокопию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документа на жилье (договор купли-продажи, договор наследования, договор приватизации, свидетельство о праве собственности и т.д.);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справку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БТИ о жилой площади (получить в БТИ);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ксерокопии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документов, подтверждающих родство (свидетельство о браке либо о его расторжении, свидетельства о рождении и т. д.). Необходимо документально подтвердить родство каждого члена семьи по отношению к собственнику жилья).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207053"/>
            <a:ext cx="9144000" cy="7078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>
              <a:tabLst>
                <a:tab pos="228600" algn="l"/>
              </a:tabLst>
            </a:pPr>
            <a:r>
              <a:rPr lang="ru-RU" sz="2400" b="1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Порядок получения </a:t>
            </a:r>
            <a:r>
              <a:rPr lang="ru-RU" sz="24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льготы по оплате жилого</a:t>
            </a:r>
            <a:endParaRPr lang="ru-RU" sz="24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ctr" eaLnBrk="0" hangingPunct="0">
              <a:tabLst>
                <a:tab pos="228600" algn="l"/>
              </a:tabLst>
            </a:pPr>
            <a:r>
              <a:rPr lang="ru-RU" sz="24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помещения и коммунальных услуг</a:t>
            </a:r>
          </a:p>
          <a:p>
            <a:pPr lvl="0" algn="ctr" eaLnBrk="0" hangingPunct="0">
              <a:tabLst>
                <a:tab pos="228600" algn="l"/>
              </a:tabLst>
            </a:pPr>
            <a:r>
              <a:rPr lang="ru-RU" sz="24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(продолжение)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справки из коммунальных служб о том, что нет задолженности по оплате.  Справки о задолженности должны быть выданы на тот месяц, в котором заявитель обращается за назначением субсидии (получить в МФЦ и специализированных службах);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справки о доходах членов семьи за 6 предшествующих месяцев (зарплата, стипендия, пенсия, доход, полученный от предпринимательской деятельности, пособие по безработице и т.д.) (получить по месту работы или учебы, в ПФР по месту жительства).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Для неработающих членов семьи: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ксерокопию трудовой книжки;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справку из Центра занятости о том, что не состоите на учете (получить в Центре занятости населения).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сберкнижку заявителя.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2. Обратиться в Государственное учреждение "Отдел социальной защиты населения" по месту постоянного жительства с заявлением.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5" name="TextBox 3"/>
          <p:cNvSpPr txBox="1">
            <a:spLocks noChangeArrowheads="1"/>
          </p:cNvSpPr>
          <p:nvPr/>
        </p:nvSpPr>
        <p:spPr bwMode="auto">
          <a:xfrm>
            <a:off x="1187451" y="1412875"/>
            <a:ext cx="748823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200" b="1" u="sng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57422" y="571481"/>
            <a:ext cx="40719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Видеовопрос</a:t>
            </a:r>
            <a:endParaRPr lang="ru-RU" sz="3600" dirty="0">
              <a:solidFill>
                <a:srgbClr val="0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57290" y="1571612"/>
            <a:ext cx="60722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2"/>
              </a:rPr>
              <a:t>https://yadi.sk/d/t6dkm_QNTuPnj</a:t>
            </a:r>
            <a:endParaRPr lang="ru-RU" sz="2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7158" y="2571744"/>
            <a:ext cx="40719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00"/>
                </a:solidFill>
              </a:rPr>
              <a:t>Ответ</a:t>
            </a:r>
            <a:endParaRPr lang="ru-RU" sz="32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8576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Box 8"/>
          <p:cNvSpPr txBox="1">
            <a:spLocks noChangeArrowheads="1"/>
          </p:cNvSpPr>
          <p:nvPr/>
        </p:nvSpPr>
        <p:spPr bwMode="auto">
          <a:xfrm>
            <a:off x="214282" y="1357298"/>
            <a:ext cx="892971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Количество инвалидов в России за последние полгода снизилось более чем на 200 тысяч человек. 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Общее число инвалидов в РФ сократилось за полгода с 13,1 миллиона человек до 12,85 миллиона. Это почти 12 городов как  Волгоград или как одна Москва. 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При этом отмечается  рост  инвалидности среди детей. 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27938" y="128581"/>
            <a:ext cx="91160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Количество инвалидов в России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550070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Государство разрабатывает разные программы поддержки детей-инвалидов и их семей.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8"/>
          <p:cNvSpPr txBox="1">
            <a:spLocks noChangeArrowheads="1"/>
          </p:cNvSpPr>
          <p:nvPr/>
        </p:nvSpPr>
        <p:spPr bwMode="auto">
          <a:xfrm>
            <a:off x="0" y="1268760"/>
            <a:ext cx="885828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инвалиды с детства 1 группы, дети-инвалиды - 11445,68 руб. в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месяц;</a:t>
            </a:r>
            <a:endParaRPr lang="ru-RU" sz="32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инвалиды 1 группы, инвалиды с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детства    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2 группы – 9538,20 руб. в месяц;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инвалиды 2 группы - 4769,09 руб. в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месяц;</a:t>
            </a:r>
            <a:endParaRPr lang="ru-RU" sz="32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инвалиды 3 группы - 4053,74 руб. в месяц.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2800" dirty="0"/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0" y="285728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РАЗМЕР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ПЕНСИИ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6"/>
          <p:cNvSpPr txBox="1">
            <a:spLocks noChangeArrowheads="1"/>
          </p:cNvSpPr>
          <p:nvPr/>
        </p:nvSpPr>
        <p:spPr bwMode="auto">
          <a:xfrm>
            <a:off x="107950" y="0"/>
            <a:ext cx="9036050" cy="117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ru-RU" sz="3800" b="1" dirty="0" smtClean="0">
                <a:latin typeface="Arial" pitchFamily="34" charset="0"/>
                <a:cs typeface="Arial" pitchFamily="34" charset="0"/>
              </a:rPr>
              <a:t>ПОДДЕРЖКА ИНВАЛИДОВ ГОСУДАРСТВОМ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950" y="1357298"/>
            <a:ext cx="9036050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Для тех родителей, у которых есть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ребенок-инвалид,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предусмотрена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специальная ежемесячная выплата,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которая полагается в связи с осуществлением ухода за таким ребенком.</a:t>
            </a:r>
          </a:p>
          <a:p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Данная выплата полагается также лицу, которое ухаживает за инвалидом с детства 1 группы.  </a:t>
            </a:r>
          </a:p>
          <a:p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Выплату может получать только один из родителей, который осуществляет уход  за ребенком-инвалидом и является неработающим. </a:t>
            </a:r>
          </a:p>
          <a:p>
            <a:endParaRPr lang="ru-RU" sz="2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2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6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14290"/>
            <a:ext cx="9144000" cy="914400"/>
          </a:xfrm>
        </p:spPr>
        <p:txBody>
          <a:bodyPr>
            <a:no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4000" b="1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ПОДДЕРЖКА ИНВАЛИДОВ ГОСУДАРСТВОМ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42844" y="1484784"/>
            <a:ext cx="90011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Если за ребенком-инвалидом или инвалидом с детства 1-ой группы осуществляет уход другое лицо, не являющееся его родителем, тогда данный вид выплаты предоставляется этому лицу, но в меньшем размере, чем родителям.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6"/>
          <p:cNvSpPr txBox="1">
            <a:spLocks noChangeArrowheads="1"/>
          </p:cNvSpPr>
          <p:nvPr/>
        </p:nvSpPr>
        <p:spPr bwMode="auto">
          <a:xfrm>
            <a:off x="0" y="116632"/>
            <a:ext cx="9144000" cy="1058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ПОДДЕРЖКА ИНВАЛИДОВ ГОСУДАРСТВОМ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1500174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Государство оказывает также натуральную помощь и льготы для семей, воспитывающих детей-инвалидов: детям-инвалидам до 18 лет, инвалидам 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с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детства в возрасте до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23 лет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036496" cy="857232"/>
          </a:xfrm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ПОДДЕРЖКА ДЕТЕЙ-ИНВАЛИДОВ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0" y="980728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Дети-инвалиды до 18 лет, инвалиды с детства в возрасте до 23 лет имеют право на: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9884" y="2214555"/>
            <a:ext cx="9114115" cy="4572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/>
              <a:t>бесплатные спортивные и физкультурно-оздоровительные услуги, предоставляемые на платной основе в учреждениях, которые относятся к городской государственной системе физкультуры и спорта;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/>
              <a:t>бесплатные походы в музеи, выставочные залы, парки культуры и отдыха, зоопарки, находящиеся в ведении города;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/>
              <a:t>получение по рецептам врачей  бесплатных молочных продуктов детского питания.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9144000" cy="914400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ПРОЕЗД ДЕТЕЙ-ИНВАЛИДОВ</a:t>
            </a:r>
          </a:p>
        </p:txBody>
      </p:sp>
      <p:sp>
        <p:nvSpPr>
          <p:cNvPr id="19465" name="TextBox 3"/>
          <p:cNvSpPr txBox="1">
            <a:spLocks noChangeArrowheads="1"/>
          </p:cNvSpPr>
          <p:nvPr/>
        </p:nvSpPr>
        <p:spPr bwMode="auto">
          <a:xfrm>
            <a:off x="1187451" y="1412875"/>
            <a:ext cx="748823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200" b="1" u="sng" dirty="0">
              <a:latin typeface="Calibri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57422" y="1785926"/>
            <a:ext cx="40719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dirty="0" smtClean="0"/>
          </a:p>
          <a:p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1357298"/>
            <a:ext cx="892971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Дети-инвалиды, не достигшие 18-ти лет, их родители, попечители, опекуны, а также сопровождающие лица, один из родителей инвалида с детства до 23 лет, который проходит обучение в каком-либо образовательном учреждении, пользуются правом </a:t>
            </a:r>
            <a:r>
              <a:rPr lang="ru-RU" sz="3200" b="1" dirty="0" smtClean="0"/>
              <a:t>бесплатного проезда </a:t>
            </a:r>
            <a:r>
              <a:rPr lang="ru-RU" sz="3200" dirty="0" smtClean="0"/>
              <a:t>в городском транспорте, за исключением такси и маршрутных такси.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14312" y="378475"/>
            <a:ext cx="8715406" cy="914400"/>
          </a:xfrm>
        </p:spPr>
        <p:txBody>
          <a:bodyPr>
            <a:noAutofit/>
          </a:bodyPr>
          <a:lstStyle/>
          <a:p>
            <a:pPr algn="l">
              <a:spcBef>
                <a:spcPct val="50000"/>
              </a:spcBef>
            </a:pP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ПРАВА РОДИТЕЛЕЙ И СЕМЕЙ, ВОСПИТЫВАЮЩИХ ДЕТЕЙ -ИНВАЛИДОВ</a:t>
            </a:r>
          </a:p>
        </p:txBody>
      </p:sp>
      <p:sp>
        <p:nvSpPr>
          <p:cNvPr id="19465" name="TextBox 3"/>
          <p:cNvSpPr txBox="1">
            <a:spLocks noChangeArrowheads="1"/>
          </p:cNvSpPr>
          <p:nvPr/>
        </p:nvSpPr>
        <p:spPr bwMode="auto">
          <a:xfrm>
            <a:off x="1187451" y="1412875"/>
            <a:ext cx="748823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200" b="1" u="sng" dirty="0">
              <a:latin typeface="Calibri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57422" y="1785926"/>
            <a:ext cx="40719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dirty="0" smtClean="0"/>
          </a:p>
          <a:p>
            <a:endParaRPr lang="ru-RU" sz="3600" dirty="0"/>
          </a:p>
        </p:txBody>
      </p:sp>
      <p:sp>
        <p:nvSpPr>
          <p:cNvPr id="10" name="Стрелка вниз 9"/>
          <p:cNvSpPr/>
          <p:nvPr/>
        </p:nvSpPr>
        <p:spPr>
          <a:xfrm rot="16200000">
            <a:off x="3355813" y="1573353"/>
            <a:ext cx="642788" cy="1210810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rot="16200000">
            <a:off x="3355813" y="2930675"/>
            <a:ext cx="642788" cy="1210810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301189" y="1125760"/>
            <a:ext cx="4786314" cy="193899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dirty="0" smtClean="0"/>
              <a:t>Родители детей-инвалидов освобождаются от оплаты их содержания в государственных дошкольных образовательных учреждениях.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357686" y="2986256"/>
            <a:ext cx="4748394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dirty="0" smtClean="0"/>
              <a:t>Семьи, воспитывающие детей-инвалидов, пользуются  правом на субсидии 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835696" y="4857760"/>
            <a:ext cx="3093494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dirty="0" smtClean="0"/>
              <a:t>- для строительства или покупки жилых помещений 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000628" y="4857760"/>
            <a:ext cx="3929090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dirty="0" smtClean="0"/>
              <a:t>-  на снижение размера оплаты жилого помещения и коммунальных услуг</a:t>
            </a:r>
            <a:endParaRPr lang="ru-RU" sz="2400" dirty="0"/>
          </a:p>
        </p:txBody>
      </p:sp>
      <p:sp>
        <p:nvSpPr>
          <p:cNvPr id="16" name="Стрелка вниз 15"/>
          <p:cNvSpPr/>
          <p:nvPr/>
        </p:nvSpPr>
        <p:spPr>
          <a:xfrm rot="2038924">
            <a:off x="4286248" y="4143380"/>
            <a:ext cx="345701" cy="593806"/>
          </a:xfrm>
          <a:prstGeom prst="downArrow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6715140" y="4214818"/>
            <a:ext cx="345701" cy="593806"/>
          </a:xfrm>
          <a:prstGeom prst="downArrow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42844" y="1714488"/>
            <a:ext cx="3571900" cy="235745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Права родителей и семей, воспитывающих детей-инвалидов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</TotalTime>
  <Words>697</Words>
  <Application>Microsoft Office PowerPoint</Application>
  <PresentationFormat>Экран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ПОДДЕРЖКА ИНВАЛИДОВ ГОСУДАРСТВОМ</vt:lpstr>
      <vt:lpstr>Слайд 6</vt:lpstr>
      <vt:lpstr>ПОДДЕРЖКА ДЕТЕЙ-ИНВАЛИДОВ</vt:lpstr>
      <vt:lpstr>ПРОЕЗД ДЕТЕЙ-ИНВАЛИДОВ</vt:lpstr>
      <vt:lpstr>ПРАВА РОДИТЕЛЕЙ И СЕМЕЙ, ВОСПИТЫВАЮЩИХ ДЕТЕЙ -ИНВАЛИДОВ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Пособия по инвалидности в РФ Урок 1.1. Пособия по инвалидности: история и современность</dc:title>
  <dc:creator>Ниночка</dc:creator>
  <cp:lastModifiedBy>1414</cp:lastModifiedBy>
  <cp:revision>49</cp:revision>
  <dcterms:created xsi:type="dcterms:W3CDTF">2014-06-08T14:14:08Z</dcterms:created>
  <dcterms:modified xsi:type="dcterms:W3CDTF">2016-04-19T09:29:35Z</dcterms:modified>
</cp:coreProperties>
</file>